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4630400" cy="8229600"/>
  <p:notesSz cx="8229600" cy="14630400"/>
  <p:embeddedFontLst>
    <p:embeddedFont>
      <p:font typeface="Poppins Light" panose="00000400000000000000" pitchFamily="2" charset="0"/>
      <p:regular r:id="rId24"/>
    </p:embeddedFont>
    <p:embeddedFont>
      <p:font typeface="Roboto Light" panose="02000000000000000000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1306"/>
            <a:ext cx="7556421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GrainPalette: A Deep Learning Odyssey in Rice Type Classification Through Transfer Learning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699272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presentation introduces GrainPalette, an AI-powered web application designed to revolutionize agricultural practices through accurate rice type classification using advanced deep learning techniques.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875133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Presented by: Team ID: LTVIP2025TMID43062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6280190" y="5352455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Team Members: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6280190" y="58297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 Naga Manikanta (Team Leader)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621672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 Sai Ganesh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660368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 Nandini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280190" y="699063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 Keerthi</a:t>
            </a:r>
            <a:endParaRPr lang="en-US" sz="155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B7D205-4A0E-7EE9-7271-295E7C30C74B}"/>
              </a:ext>
            </a:extLst>
          </p:cNvPr>
          <p:cNvSpPr/>
          <p:nvPr/>
        </p:nvSpPr>
        <p:spPr>
          <a:xfrm>
            <a:off x="12734925" y="7696200"/>
            <a:ext cx="1895475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670" y="543878"/>
            <a:ext cx="7604284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 Functional Workflow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88670" y="1503878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63241" y="1691164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User Uploads Image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163241" y="2096214"/>
            <a:ext cx="1267848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user initiates the process by securely uploading an image of rice through the intuitive web interface.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1069658" y="2768322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44228" y="2955608"/>
            <a:ext cx="24616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Image Preprocessing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444228" y="3360658"/>
            <a:ext cx="1239750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uploaded image undergoes automated preprocessing steps, including resizing and normalization, to prepare it for model input.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350645" y="4032766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725216" y="4220051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 Model Prediction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725216" y="4625102"/>
            <a:ext cx="1211651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preprocessed image is fed into our deep learning model, which analyzes its features and predicts the specific rice variety.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631633" y="5297210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006203" y="5484495"/>
            <a:ext cx="311908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Result &amp; Grad-CAM Display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2006203" y="5889546"/>
            <a:ext cx="1183552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predicted rice variety is displayed to the user along with a Grad-CAM visualization, highlighting the key features used for classification.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1350645" y="6561653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725216" y="6748939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Report Availability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1725216" y="7153989"/>
            <a:ext cx="1211651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can then download or share a detailed report of the classification, enabling further analysis or record-keeping.</a:t>
            </a:r>
            <a:endParaRPr lang="en-US" sz="14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73B910-EE7C-808A-C430-EACC1B285EC4}"/>
              </a:ext>
            </a:extLst>
          </p:cNvPr>
          <p:cNvSpPr/>
          <p:nvPr/>
        </p:nvSpPr>
        <p:spPr>
          <a:xfrm>
            <a:off x="12782550" y="7685603"/>
            <a:ext cx="1762125" cy="4582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1058"/>
            <a:ext cx="737282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Advanced Model Training &amp; Accuracy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1718191"/>
            <a:ext cx="3981688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GrainPalette system leverages state-of-the-art deep learning architectures for robust and accurate rice variety classification. We conducted extensive training to ensure optimal performance and generalization.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289321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Training Summary: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3299936"/>
            <a:ext cx="398168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Architectures: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MobileNetV2 and Xception were chosen for their balance of efficiency and predictive power.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93790" y="4117657"/>
            <a:ext cx="398168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Training Epochs: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Both models were rigorously trained for 20 epochs to achieve convergence.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93790" y="4681299"/>
            <a:ext cx="398168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MobileNetV2 Accuracy: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Achieved approximately 97.5% classification accuracy on our validation dataset.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793790" y="5499021"/>
            <a:ext cx="398168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Xception Accuracy: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Demonstrated superior performance with an impressive ~99.8% classification accuracy.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793790" y="6316742"/>
            <a:ext cx="3981688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Overfitting Prevention: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Extensive data augmentation techniques were employed to enhance model robustness and prevent overfitting, ensuring reliable performance on unseen data.</a:t>
            </a:r>
            <a:endParaRPr lang="en-US" sz="12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0289" y="1753910"/>
            <a:ext cx="3187422" cy="318742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0096"/>
            <a:ext cx="921770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Advanced Model Training &amp; Accuracy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16423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GrainPalette's core relies on robust deep learning models. We extensively trained two state-of-the-art architectures, MobileNetV2 and Xception, for 20 epochs to achieve optimal performance.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94763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MobileNetV2: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Achieved approximately 97.5% accuracy.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33458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Xception: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Demonstrated superior performance with around 99.8% accuracy.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039082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 prevent overfitting and ensure model generalization, we implemented extensive data augmentation techniques, including rotations, flips, zooms, and brightness adjustments.</a:t>
            </a:r>
            <a:endParaRPr lang="en-US" sz="15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874" y="2861072"/>
            <a:ext cx="6279356" cy="342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CAFBFC2-EDAA-E388-AEBE-A1EF9B657897}"/>
              </a:ext>
            </a:extLst>
          </p:cNvPr>
          <p:cNvSpPr/>
          <p:nvPr/>
        </p:nvSpPr>
        <p:spPr>
          <a:xfrm>
            <a:off x="12782550" y="7715250"/>
            <a:ext cx="1762125" cy="5143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2240"/>
            <a:ext cx="1067538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Seamless Flask Web Application Integration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49153"/>
            <a:ext cx="4347567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741301"/>
            <a:ext cx="29260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app.py: Core Flask Logic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4170521"/>
            <a:ext cx="395085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backend is powered by </a:t>
            </a: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app.py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handling all primary Flask operations and routing requests. This central script orchestrates the interaction between the user interface and the AI classification model.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749153"/>
            <a:ext cx="4347567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9715" y="3741301"/>
            <a:ext cx="278094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REST API for Predictions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339715" y="4170521"/>
            <a:ext cx="395085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robust REST API facilitates image uploads and real-time predictions. It ensures secure handling of data through JSON Web Tokens (JWT) for authentication and HTTPS for encrypted communication.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749153"/>
            <a:ext cx="4347567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7282" y="3741301"/>
            <a:ext cx="304954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Dockerized for Scalability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687282" y="4170521"/>
            <a:ext cx="395085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entire application is containerized using Docker, ensuring portability, consistent environments, and effortless scalability across different deployment scenarios, from local machines to cloud servers.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93790" y="617982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seamless integration between the Flask backend, the AI model, and the frontend UI creates a fluid and efficient classification workflow for users.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F0A204-DE6E-27FD-2FF8-C6658ED1C701}"/>
              </a:ext>
            </a:extLst>
          </p:cNvPr>
          <p:cNvSpPr/>
          <p:nvPr/>
        </p:nvSpPr>
        <p:spPr>
          <a:xfrm>
            <a:off x="12736830" y="7658100"/>
            <a:ext cx="1893570" cy="57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4445"/>
            <a:ext cx="725507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Intuitive User Interface Design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70773"/>
            <a:ext cx="69556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user interface of GrainPalette is meticulously designed for a streamlined and intuitive experience, ensuring accessibility for all users, regardless of technical expertise.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01985"/>
            <a:ext cx="69556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Clean Drag-and-Drop Upload Form: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Simplifies the process of submitting images for analysis, reducing friction and improving user engagement.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206478"/>
            <a:ext cx="69556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Mobile-Responsive Layout: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Ensures optimal viewing and interaction across various devices, from desktops to smartphones, enhancing usability in diverse agricultural settings.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228511"/>
            <a:ext cx="69556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Real-time Image Validation: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Provides immediate feedback on image quality and format, preventing errors and ensuring accurate predictions.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933003"/>
            <a:ext cx="69556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Displays Prediction, Confidence &amp; Heatmap: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Presents clear, actionable results, including the predicted rice variety, confidence score, and a visual heatmap (Grad-CAM) to highlight areas of importance in the image.</a:t>
            </a:r>
            <a:endParaRPr lang="en-US" sz="15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1149" y="2415421"/>
            <a:ext cx="5602962" cy="30560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D49605-3E04-ABE8-99E2-9B8A3E626EE2}"/>
              </a:ext>
            </a:extLst>
          </p:cNvPr>
          <p:cNvSpPr/>
          <p:nvPr/>
        </p:nvSpPr>
        <p:spPr>
          <a:xfrm>
            <a:off x="12868275" y="7791450"/>
            <a:ext cx="1762125" cy="3619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1633"/>
            <a:ext cx="4632603" cy="403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Rigorous Testing &amp; Validation</a:t>
            </a:r>
            <a:endParaRPr lang="en-US" sz="2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342787"/>
            <a:ext cx="8477726" cy="47474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235303"/>
            <a:ext cx="13042821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Extensive testing was conducted to ensure the reliability and efficiency of GrainPalette. Our performance testing yielded impressive results, validating the system's readiness for real-world application.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793790" y="6586776"/>
            <a:ext cx="13042821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Accuracy:</a:t>
            </a: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Consistently achieved 95%+ classification accuracy in diverse test datasets.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793790" y="6838355"/>
            <a:ext cx="13042821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Prediction Time:</a:t>
            </a: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Maintained an average prediction time of less than 2 seconds per image, crucial for rapid decision-making in the field.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793790" y="7089934"/>
            <a:ext cx="13042821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Load Tested:</a:t>
            </a: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Successfully handled up to 100 concurrent users without performance degradation, demonstrating scalability.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793790" y="7341513"/>
            <a:ext cx="13042821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Bug Fixes:</a:t>
            </a: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Addressed and resolved critical issues related to input formats, Flask crashes, and latency, enhancing system stability and user experience.</a:t>
            </a:r>
            <a:endParaRPr lang="en-US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0D706-A23C-174F-BAA0-637DD517615E}"/>
              </a:ext>
            </a:extLst>
          </p:cNvPr>
          <p:cNvSpPr/>
          <p:nvPr/>
        </p:nvSpPr>
        <p:spPr>
          <a:xfrm>
            <a:off x="12563475" y="7547967"/>
            <a:ext cx="1962150" cy="605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6358"/>
            <a:ext cx="776406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Advantages of GrainPalette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53270"/>
            <a:ext cx="595313" cy="5953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37109" y="25206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 Accuracy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637109" y="2949893"/>
            <a:ext cx="3338870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Achieving near-perfect classification rates, GrainPalette provides reliable and precise identification of rice varieties, minimizing errors.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986" y="2353270"/>
            <a:ext cx="595313" cy="5953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67306" y="25206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Instant Results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6067306" y="2949893"/>
            <a:ext cx="33389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With prediction times under 2 seconds, critical decisions can be made rapidly, optimizing agricultural workflows and reducing delays.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302" y="2353270"/>
            <a:ext cx="595313" cy="5953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497622" y="2520672"/>
            <a:ext cx="33389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Explainability with Grad-CAM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0497622" y="3260050"/>
            <a:ext cx="33389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Visual heatmaps highlight key features used for classification, building trust and providing insights into the AI's decision-making process.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26343"/>
            <a:ext cx="595313" cy="5953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37109" y="5193744"/>
            <a:ext cx="263318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Scalable Architecture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637109" y="5622965"/>
            <a:ext cx="3338870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Designed for flexibility, the Dockerized Flask application can easily scale to meet growing demands, accommodating more users and data.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3986" y="5026343"/>
            <a:ext cx="595313" cy="59531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67306" y="519374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Intuitive Web UI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6067306" y="5622965"/>
            <a:ext cx="33389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user-friendly interface ensures ease of use for all, making advanced AI technology accessible to a broad audience of agricultural professionals.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4FAD9B-1E1F-5356-1EA3-99CF0001D2B2}"/>
              </a:ext>
            </a:extLst>
          </p:cNvPr>
          <p:cNvSpPr/>
          <p:nvPr/>
        </p:nvSpPr>
        <p:spPr>
          <a:xfrm>
            <a:off x="12744450" y="7753350"/>
            <a:ext cx="1885950" cy="476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557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Current Limitations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1713309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8632" y="1781532"/>
            <a:ext cx="31200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Limited to 5 Rice Varieties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38632" y="2210753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current model is trained to classify five specific rice varieties. While highly accurate for these, it needs expansion to cover more types.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3242667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38632" y="3310890"/>
            <a:ext cx="43431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Requires High-Quality Input Images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438632" y="3740110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Optimal performance depends on clear, well-lit images of rice grains, potentially limiting use in sub-optimal field conditions.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93790" y="4772025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38632" y="4840248"/>
            <a:ext cx="465189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Demo Version: Local Deployment Only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438632" y="5269468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current iteration is primarily for local deployment, limiting broad accessibility without further cloud integration.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93790" y="6301383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438632" y="6369606"/>
            <a:ext cx="28764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 Offline Support (Yet)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438632" y="6798826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GrainPalette currently requires an internet connection for operation, which can be a constraint in remote agricultural areas.</a:t>
            </a:r>
            <a:endParaRPr lang="en-US" sz="15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0090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Scope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1741884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8632" y="1810107"/>
            <a:ext cx="2891314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Expanded Variety Recognition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38632" y="2628781"/>
            <a:ext cx="289131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Future iterations aim to significantly increase the number of rice varieties the model can classify, enhancing its applicability globally.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613315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38632" y="4681538"/>
            <a:ext cx="2891314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Enhanced Image Robustness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438632" y="5500211"/>
            <a:ext cx="289131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Development will focus on making the model more resilient to varying image qualities, including low light or blurred conditions, for broader field utility.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4821674" y="1741884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66517" y="1810107"/>
            <a:ext cx="2891314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Cloud Deployment &amp; Accessibility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466517" y="2628781"/>
            <a:ext cx="289131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Future plans include migrating to a cloud-based infrastructure to enable wider accessibility and seamless usage for agricultural professionals worldwide.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4821674" y="4613315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466517" y="4681538"/>
            <a:ext cx="2891314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Offline Functionality Integration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5466517" y="5500211"/>
            <a:ext cx="289131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aim to implement offline support, allowing GrainPalette to operate in remote areas without internet access, ensuring continuous productivity.</a:t>
            </a:r>
            <a:endParaRPr lang="en-US" sz="15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539234"/>
            <a:ext cx="7575233" cy="1225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Strategic Initiatives &amp; Future Innovations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84" y="2058948"/>
            <a:ext cx="490180" cy="4901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4384" y="2794159"/>
            <a:ext cx="246042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Multilingual Platform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84384" y="3218140"/>
            <a:ext cx="3665101" cy="1254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 a robust multilingual base, significantly improving usability and accessibility for non-English speaking agricultural professionals worldwide.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515" y="2058948"/>
            <a:ext cx="490180" cy="4901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694515" y="2794159"/>
            <a:ext cx="2854881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Crop Disease Detection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694515" y="3218140"/>
            <a:ext cx="3665101" cy="156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Integrate advanced image analysis capabilities to accurately detect common rice crop diseases, providing early warnings and actionable insights to farmers.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384" y="5276969"/>
            <a:ext cx="490180" cy="49018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4384" y="6012180"/>
            <a:ext cx="3353991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Blockchain &amp; IoT Integration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84384" y="6436162"/>
            <a:ext cx="3665101" cy="1254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Explore combining GrainPalette with blockchain for transparent supply chain traceability and IoT devices for real-time environmental data monitoring.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589359"/>
            <a:ext cx="6436162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Introduction to GrainPalette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280190" y="1461254"/>
            <a:ext cx="7556421" cy="1403390"/>
          </a:xfrm>
          <a:prstGeom prst="roundRect">
            <a:avLst>
              <a:gd name="adj" fmla="val 56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6286" y="1657350"/>
            <a:ext cx="242673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Web-Based Platform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476286" y="2065139"/>
            <a:ext cx="7164229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GrainPalette is an intuitive web-based application designed for the precise classification of five distinct rice varieties.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280190" y="3053120"/>
            <a:ext cx="7556421" cy="1403390"/>
          </a:xfrm>
          <a:prstGeom prst="roundRect">
            <a:avLst>
              <a:gd name="adj" fmla="val 56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76286" y="3249216"/>
            <a:ext cx="302430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Deep Learning Integration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76286" y="3657005"/>
            <a:ext cx="7164229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Leveraging MobileNetV2 with transfer learning, our platform achieves high accuracy in identifying rice types.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280190" y="4644985"/>
            <a:ext cx="7556421" cy="1403390"/>
          </a:xfrm>
          <a:prstGeom prst="roundRect">
            <a:avLst>
              <a:gd name="adj" fmla="val 56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76286" y="4841081"/>
            <a:ext cx="249066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Real-time Predictions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476286" y="5248870"/>
            <a:ext cx="7164229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receive instant classification results directly through a user-friendly browser interface.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280190" y="6236851"/>
            <a:ext cx="7556421" cy="1403390"/>
          </a:xfrm>
          <a:prstGeom prst="roundRect">
            <a:avLst>
              <a:gd name="adj" fmla="val 56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76286" y="6432947"/>
            <a:ext cx="303180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Agricultural Enhancement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476286" y="6840736"/>
            <a:ext cx="7164229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AI-driven solution aims to significantly enhance efficiency and decision-making in agricultural practices.</a:t>
            </a:r>
            <a:endParaRPr lang="en-US" sz="1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B97666-9B31-A7B2-ACA9-7117FDCDCC06}"/>
              </a:ext>
            </a:extLst>
          </p:cNvPr>
          <p:cNvSpPr/>
          <p:nvPr/>
        </p:nvSpPr>
        <p:spPr>
          <a:xfrm>
            <a:off x="12811125" y="7772400"/>
            <a:ext cx="1819275" cy="3619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0750"/>
            <a:ext cx="948666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Conclusion: Bridging AI and Agriculture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257663"/>
            <a:ext cx="4215289" cy="2739033"/>
          </a:xfrm>
          <a:prstGeom prst="roundRect">
            <a:avLst>
              <a:gd name="adj" fmla="val 30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2463641"/>
            <a:ext cx="380333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 bridges AI &amp; agriculture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3203019"/>
            <a:ext cx="380333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project demonstrates the powerful synergy between artificial intelligence and the agricultural sector, showcasing how technology can revolutionize traditional farming practices.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2257663"/>
            <a:ext cx="4215408" cy="2739033"/>
          </a:xfrm>
          <a:prstGeom prst="roundRect">
            <a:avLst>
              <a:gd name="adj" fmla="val 30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13415" y="2463641"/>
            <a:ext cx="3803452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Solves real-world problems for farmers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13415" y="3203019"/>
            <a:ext cx="380345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offering accurate and rapid rice variety classification, GrainPalette directly addresses critical challenges faced by farmers, from quality control to yield optimization.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2257663"/>
            <a:ext cx="4215289" cy="2739033"/>
          </a:xfrm>
          <a:prstGeom prst="roundRect">
            <a:avLst>
              <a:gd name="adj" fmla="val 30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27181" y="2463641"/>
            <a:ext cx="34153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Accurate, fast, and scalable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27181" y="2892862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delivers highly accurate predictions with remarkable speed, all built upon a scalable architecture ready for future growth and wider adoption.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5195054"/>
            <a:ext cx="6422112" cy="1793796"/>
          </a:xfrm>
          <a:prstGeom prst="roundRect">
            <a:avLst>
              <a:gd name="adj" fmla="val 464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99768" y="5401032"/>
            <a:ext cx="428089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Foundation for smart farming tools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99768" y="5830253"/>
            <a:ext cx="6010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GrainPalette serves as a foundational component for developing more sophisticated smart farming tools, paving the way for data-driven agricultural practices.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260" y="5195054"/>
            <a:ext cx="6422231" cy="1793796"/>
          </a:xfrm>
          <a:prstGeom prst="roundRect">
            <a:avLst>
              <a:gd name="adj" fmla="val 464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20238" y="5401032"/>
            <a:ext cx="470177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Trusted predictions with explainable AI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620238" y="5830253"/>
            <a:ext cx="6010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Through explainable AI features like Grad-CAM, users can trust the predictions, understanding how the AI arrives at its conclusions.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668E42-2841-000B-38E3-2DDF5AD49717}"/>
              </a:ext>
            </a:extLst>
          </p:cNvPr>
          <p:cNvSpPr/>
          <p:nvPr/>
        </p:nvSpPr>
        <p:spPr>
          <a:xfrm>
            <a:off x="12753975" y="7658100"/>
            <a:ext cx="1762125" cy="476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4295" y="306300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Thank You!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07991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appreciate your time and attention today. We are now open to any questions you may have and welcome your valuable feedback.</a:t>
            </a:r>
            <a:endParaRPr lang="en-US" sz="1550" dirty="0"/>
          </a:p>
        </p:txBody>
      </p:sp>
      <p:pic>
        <p:nvPicPr>
          <p:cNvPr id="4" name="Image 0" descr="preencoded.png">
            <a:hlinkClick r:id="" action="ppaction://noaction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152" y="4620697"/>
            <a:ext cx="1738432" cy="545783"/>
          </a:xfrm>
          <a:prstGeom prst="rect">
            <a:avLst/>
          </a:prstGeom>
        </p:spPr>
      </p:pic>
      <p:pic>
        <p:nvPicPr>
          <p:cNvPr id="5" name="Image 1" descr="preencoded.png">
            <a:hlinkClick r:id="" action="ppaction://noaction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3763" y="4620697"/>
            <a:ext cx="1980486" cy="5457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2BF939-0B19-1708-C82C-8FEE802C64B0}"/>
              </a:ext>
            </a:extLst>
          </p:cNvPr>
          <p:cNvSpPr/>
          <p:nvPr/>
        </p:nvSpPr>
        <p:spPr>
          <a:xfrm>
            <a:off x="12601575" y="7667625"/>
            <a:ext cx="2028825" cy="476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568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96446"/>
            <a:ext cx="13042821" cy="1178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Addressing the Problem: Challenges in Rice Classification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793790" y="4457462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06485" y="4522232"/>
            <a:ext cx="304883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Slow Manual Identification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406485" y="4930021"/>
            <a:ext cx="5790843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Current manual methods for rice identification are time-consuming and prone to human error, leading to inefficiencies.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7432953" y="4457462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045648" y="4522232"/>
            <a:ext cx="319587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 Misclassification Rates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045648" y="4930021"/>
            <a:ext cx="5790962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International Rice Research Institute (IRRI, 2024) reports misclassification rates between 23% and 41%, impacting quality control.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93790" y="6212205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06485" y="6276975"/>
            <a:ext cx="325850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Significant Economic Losses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406485" y="6684764"/>
            <a:ext cx="5790843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Adulterated rice results in substantial financial losses, estimated at $2.1 billion annually, affecting farmers and consumers alike.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7432953" y="6212205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045648" y="6276975"/>
            <a:ext cx="360390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Limited Tools for Small Farmers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045648" y="6684764"/>
            <a:ext cx="5790962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Small-scale farmers often lack access to advanced, affordable tools for accurate rice variety identification, hindering their productivity and market access.</a:t>
            </a:r>
            <a:endParaRPr lang="en-US" sz="1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1D1E3B-0551-A392-A136-01C0A4AC10C9}"/>
              </a:ext>
            </a:extLst>
          </p:cNvPr>
          <p:cNvSpPr/>
          <p:nvPr/>
        </p:nvSpPr>
        <p:spPr>
          <a:xfrm>
            <a:off x="12725400" y="7658100"/>
            <a:ext cx="1800225" cy="4667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541972"/>
            <a:ext cx="7572375" cy="920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GrainPalette's Objectives: Precision, Accessibility, and Transparency</a:t>
            </a:r>
            <a:endParaRPr lang="en-US" sz="2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13" y="1683782"/>
            <a:ext cx="368379" cy="36837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5813" y="2236351"/>
            <a:ext cx="2484477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Scalable Classification Tool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785813" y="2554843"/>
            <a:ext cx="7572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primary goal is to build a robust and scalable tool capable of accurately classifying various rice types.</a:t>
            </a:r>
            <a:endParaRPr lang="en-US" sz="1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813" y="3158966"/>
            <a:ext cx="368379" cy="36837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5813" y="3711535"/>
            <a:ext cx="1841897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Improved Accuracy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785813" y="4030027"/>
            <a:ext cx="757237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leveraging transfer learning, we aim to significantly enhance classification accuracy compared to traditional methods.</a:t>
            </a:r>
            <a:endParaRPr lang="en-US" sz="11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813" y="4869894"/>
            <a:ext cx="368379" cy="36837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5813" y="5422463"/>
            <a:ext cx="301716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Instant &amp; Transparent Predictions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785813" y="5740956"/>
            <a:ext cx="7572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GrainPalette provides real-time, easily understandable predictions to empower users with immediate insights.</a:t>
            </a:r>
            <a:endParaRPr lang="en-US" sz="11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813" y="6345079"/>
            <a:ext cx="368379" cy="36837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5813" y="6897648"/>
            <a:ext cx="1841897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Global Accessibility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785813" y="7216140"/>
            <a:ext cx="757237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are committed to ensuring the tool is accessible across diverse regions and various devices, reaching a broad user base.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18411"/>
            <a:ext cx="7556421" cy="1178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Meet the Team Behind GrainPalette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93790" y="2267903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 Daniel Joseph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93790" y="2751058"/>
            <a:ext cx="3548182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Role: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Team Leader, Model Integration, Cloud Deployment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93790" y="3524131"/>
            <a:ext cx="3548182" cy="1206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Daniel spearheaded the integration of the deep learning model into the application and managed its deployment on cloud infrastructure.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793790" y="5037166"/>
            <a:ext cx="3548182" cy="31075"/>
          </a:xfrm>
          <a:prstGeom prst="rect">
            <a:avLst/>
          </a:prstGeom>
          <a:solidFill>
            <a:srgbClr val="E5E0DF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93790" y="5280184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 Anusha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93790" y="5763339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Role: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Flask Backend, API Development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93790" y="6234708"/>
            <a:ext cx="3548182" cy="1206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Anusha was responsible for developing the robust Flask backend and designing the RESTful APIs that connect the frontend to the AI model.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4809649" y="2267903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Kavyasri Koduri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4809649" y="2751058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Role: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UI/UX Design, Preprocessing Pipeline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4809649" y="3222427"/>
            <a:ext cx="3548182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Kavyasri crafted the intuitive user interface and experience, and built the critical image preprocessing pipeline.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4809649" y="4433757"/>
            <a:ext cx="3548182" cy="31075"/>
          </a:xfrm>
          <a:prstGeom prst="rect">
            <a:avLst/>
          </a:prstGeom>
          <a:solidFill>
            <a:srgbClr val="E5E0DF">
              <a:alpha val="50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4809649" y="4676775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Yamparala Priyanka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809649" y="5159931"/>
            <a:ext cx="3548182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Role: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Dataset Collection, Performance Testing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4809649" y="5933003"/>
            <a:ext cx="3548182" cy="1206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Priyanka meticulously collected and curated the rice image dataset, and rigorously tested the model's performance to ensure accuracy.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9483"/>
            <a:ext cx="810339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 System Architecture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46396"/>
            <a:ext cx="992267" cy="119074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84415" y="184475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Web Upload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84415" y="2273975"/>
            <a:ext cx="118521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easily upload rice images through a secure web interface.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37140"/>
            <a:ext cx="992267" cy="119074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84415" y="30354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Preprocessing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84415" y="3464719"/>
            <a:ext cx="118521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Images undergo essential preprocessing (OpenCV) for optimal model input.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27884"/>
            <a:ext cx="992267" cy="119074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84415" y="42262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Flask App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84415" y="4655463"/>
            <a:ext cx="118521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Flask application serves as the core, managing user requests and model interactions.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218628"/>
            <a:ext cx="992267" cy="119074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84415" y="541698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RiceClassifier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84415" y="5846207"/>
            <a:ext cx="118521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deep learning model (MobileNetV2) performs the actual rice type classification.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409373"/>
            <a:ext cx="992267" cy="119074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84415" y="660773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Results Page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84415" y="7036951"/>
            <a:ext cx="118521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Classification results, along with Grad-CAM visualizations, are displayed for fast feedback.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495BC6-BDB3-9680-89A3-CD4FC3636C4C}"/>
              </a:ext>
            </a:extLst>
          </p:cNvPr>
          <p:cNvSpPr/>
          <p:nvPr/>
        </p:nvSpPr>
        <p:spPr>
          <a:xfrm>
            <a:off x="12782550" y="7724775"/>
            <a:ext cx="1847850" cy="502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9856"/>
            <a:ext cx="74931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 Technology Stack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1865948"/>
            <a:ext cx="216920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Frontend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2374463"/>
            <a:ext cx="216920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HTML: Structure of web pages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3078956"/>
            <a:ext cx="216920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CSS: Styling and responsive design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3912394"/>
            <a:ext cx="216920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Backend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93790" y="4420910"/>
            <a:ext cx="2169200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Python: Primary programming language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5442942"/>
            <a:ext cx="2169200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Flask: Lightweight web framework for API development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3454718" y="1865948"/>
            <a:ext cx="216920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AI/ML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3454718" y="2374463"/>
            <a:ext cx="2169200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TensorFlow: Open-source machine learning framework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3454718" y="3396496"/>
            <a:ext cx="2169200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MobileNetV2: Efficient deep learning model for mobile vision applications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3454718" y="5182553"/>
            <a:ext cx="2169200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Image Processing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3454718" y="6001226"/>
            <a:ext cx="2169200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OpenCV: Computer vision library for image manipulation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115645" y="1865948"/>
            <a:ext cx="224956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Deployment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6115645" y="2374463"/>
            <a:ext cx="224956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Docker: Containerization for consistent environments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115645" y="3714036"/>
            <a:ext cx="224956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AWS: Cloud services for scalable hosting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6115645" y="4547473"/>
            <a:ext cx="2249567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Security &amp; Compliance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6115645" y="5366147"/>
            <a:ext cx="224956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HTTPS: Secure communication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6115645" y="6070640"/>
            <a:ext cx="224956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JWT: Token-based authentication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6115645" y="6775133"/>
            <a:ext cx="224956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GDPR: Data privacy compliance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8527"/>
            <a:ext cx="1069276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Model Architecture: MobileNetV2 &amp; Xception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091446" y="286309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Highlights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1091446" y="3470910"/>
            <a:ext cx="1274516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classification model is built upon the robust foundations of MobileNetV2 and Xception architectures, pre-trained on the vast ImageNet dataset. This transfer learning approach allows us to leverage pre-existing knowledge and significantly accelerate training while maintaining high performance.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1091446" y="4646771"/>
            <a:ext cx="1274516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fine-tuned these models specifically on our diverse rice dataset, optimizing them for precise rice type identification. A key feature of our implementation is the use of Grad-CAM (Gradient-weighted Class Activation Mapping), which provides visual interpretability by highlighting the areas of the image that are most important for the model's decision, enhancing trust and understanding.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1091446" y="5822633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Through rigorous testing and fine-tuning, our model achieved impressive accuracy rates ranging from 97.5% to 99.8%, demonstrating its reliability and effectiveness in real-world scenarios.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93790" y="2565440"/>
            <a:ext cx="22860" cy="4115514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2FF15B-0966-CBEA-2455-F257B9D9D1F9}"/>
              </a:ext>
            </a:extLst>
          </p:cNvPr>
          <p:cNvSpPr/>
          <p:nvPr/>
        </p:nvSpPr>
        <p:spPr>
          <a:xfrm>
            <a:off x="12658725" y="7439025"/>
            <a:ext cx="1971675" cy="723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670" y="543878"/>
            <a:ext cx="7604284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GrainPalette Functional Workflow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88670" y="1503878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63241" y="1691164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User Uploads Image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163241" y="2096214"/>
            <a:ext cx="1267848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user initiates the process by securely uploading an image of rice through the intuitive web interface.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1069658" y="2768322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44228" y="2955608"/>
            <a:ext cx="24616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Image Preprocessing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444228" y="3360658"/>
            <a:ext cx="1239750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uploaded image undergoes automated preprocessing steps, including resizing and normalization, to prepare it for model input.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350645" y="4032766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725216" y="4220051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 Model Prediction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725216" y="4625102"/>
            <a:ext cx="1211651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preprocessed image is fed into our deep learning model, which analyzes its features and predicts the specific rice variety.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631633" y="5297210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006203" y="5484495"/>
            <a:ext cx="311908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Result &amp; Grad-CAM Display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2006203" y="5889546"/>
            <a:ext cx="1183552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predicted rice variety is displayed to the user along with a Grad-CAM visualization, highlighting the key features used for classification.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1350645" y="6561653"/>
            <a:ext cx="187285" cy="1123950"/>
          </a:xfrm>
          <a:prstGeom prst="roundRect">
            <a:avLst>
              <a:gd name="adj" fmla="val 4201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725216" y="6748939"/>
            <a:ext cx="234160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Report Availability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1725216" y="7153989"/>
            <a:ext cx="1211651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can then download or share a detailed report of the classification, enabling further analysis or record-keeping.</a:t>
            </a:r>
            <a:endParaRPr lang="en-US" sz="14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E905E3-3305-4D6C-E77B-58FAB0877140}"/>
              </a:ext>
            </a:extLst>
          </p:cNvPr>
          <p:cNvSpPr/>
          <p:nvPr/>
        </p:nvSpPr>
        <p:spPr>
          <a:xfrm>
            <a:off x="12868275" y="7762875"/>
            <a:ext cx="1628775" cy="371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2181</Words>
  <Application>Microsoft Office PowerPoint</Application>
  <PresentationFormat>Custom</PresentationFormat>
  <Paragraphs>208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Poppins Light</vt:lpstr>
      <vt:lpstr>Calibri</vt:lpstr>
      <vt:lpstr>Roboto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DANIEL</dc:creator>
  <cp:lastModifiedBy>Ambika t</cp:lastModifiedBy>
  <cp:revision>3</cp:revision>
  <dcterms:created xsi:type="dcterms:W3CDTF">2025-06-30T18:43:50Z</dcterms:created>
  <dcterms:modified xsi:type="dcterms:W3CDTF">2025-07-01T13:49:12Z</dcterms:modified>
</cp:coreProperties>
</file>